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9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7" r:id="rId16"/>
    <p:sldId id="278" r:id="rId17"/>
    <p:sldId id="280" r:id="rId18"/>
    <p:sldId id="269" r:id="rId19"/>
    <p:sldId id="292" r:id="rId20"/>
    <p:sldId id="287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2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3089"/>
  </p:normalViewPr>
  <p:slideViewPr>
    <p:cSldViewPr>
      <p:cViewPr varScale="1">
        <p:scale>
          <a:sx n="76" d="100"/>
          <a:sy n="76" d="100"/>
        </p:scale>
        <p:origin x="21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B0362-3139-4459-A9C7-20150EED7FF0}" type="datetimeFigureOut">
              <a:rPr lang="zh-TW" altLang="en-US" smtClean="0"/>
              <a:pPr/>
              <a:t>2026/6/6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E366F-E598-470E-94DB-1F7E72E315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4349A-1380-4615-9C00-1AA1753FCE91}" type="datetimeFigureOut">
              <a:rPr lang="zh-TW" altLang="en-US" smtClean="0"/>
              <a:pPr/>
              <a:t>2026/6/6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1B6A6-5E15-407D-A4B3-949FBF4DDF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11B6A6-5E15-407D-A4B3-949FBF4DDF18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11B6A6-5E15-407D-A4B3-949FBF4DDF18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2C00-DBBB-4C50-980E-8E5DF83006F5}" type="datetime1">
              <a:rPr lang="zh-TW" altLang="en-US" smtClean="0"/>
              <a:pPr/>
              <a:t>2026/6/6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標楷體" pitchFamily="65" charset="-120"/>
                <a:ea typeface="標楷體" pitchFamily="65" charset="-120"/>
              </a:defRPr>
            </a:lvl1pPr>
            <a:extLst/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6612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extLst/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169D6-6A90-40EC-BF3D-509F2E0209B3}" type="datetime1">
              <a:rPr lang="zh-TW" altLang="en-US" smtClean="0"/>
              <a:pPr/>
              <a:t>2026/6/6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043608" y="1196752"/>
            <a:ext cx="7890080" cy="566124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9E7C8F0-BF96-452A-8743-C715435D96AD}" type="datetime1">
              <a:rPr lang="zh-TW" altLang="en-US" smtClean="0"/>
              <a:pPr/>
              <a:t>2026/6/6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b="1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標楷體" pitchFamily="65" charset="-120"/>
          <a:ea typeface="標楷體" pitchFamily="65" charset="-120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33952" y="1700808"/>
            <a:ext cx="7406640" cy="1152128"/>
          </a:xfrm>
        </p:spPr>
        <p:txBody>
          <a:bodyPr>
            <a:noAutofit/>
          </a:bodyPr>
          <a:lstStyle/>
          <a:p>
            <a:r>
              <a:rPr lang="zh-TW" altLang="zh-TW" sz="6600" dirty="0">
                <a:latin typeface="+mj-ea"/>
                <a:ea typeface="+mj-ea"/>
              </a:rPr>
              <a:t>推薦甄</a:t>
            </a:r>
            <a:r>
              <a:rPr lang="zh-TW" altLang="en-US" sz="6600" dirty="0">
                <a:latin typeface="+mj-ea"/>
                <a:ea typeface="+mj-ea"/>
              </a:rPr>
              <a:t>試應考準備</a:t>
            </a:r>
            <a:endParaRPr lang="zh-TW" altLang="zh-TW" sz="6600" dirty="0"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1</a:t>
            </a:fld>
            <a:endParaRPr lang="zh-TW" altLang="en-US">
              <a:latin typeface="+mj-ea"/>
              <a:ea typeface="+mj-ea"/>
            </a:endParaRP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00AE4973-944C-974F-A262-E63A602100C2}"/>
              </a:ext>
            </a:extLst>
          </p:cNvPr>
          <p:cNvSpPr txBox="1">
            <a:spLocks/>
          </p:cNvSpPr>
          <p:nvPr/>
        </p:nvSpPr>
        <p:spPr>
          <a:xfrm>
            <a:off x="1207008" y="3573016"/>
            <a:ext cx="7406640" cy="115212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b="1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標楷體" pitchFamily="65" charset="-120"/>
                <a:ea typeface="標楷體" pitchFamily="65" charset="-120"/>
                <a:cs typeface="+mj-cs"/>
              </a:defRPr>
            </a:lvl1pPr>
            <a:extLst/>
          </a:lstStyle>
          <a:p>
            <a:pPr algn="ctr"/>
            <a:r>
              <a:rPr lang="zh-CN" altLang="en-US" sz="3200" dirty="0">
                <a:solidFill>
                  <a:srgbClr val="0000FF"/>
                </a:solidFill>
                <a:latin typeface="+mj-ea"/>
                <a:ea typeface="+mj-ea"/>
              </a:rPr>
              <a:t>亞洲大學會計與資訊學系</a:t>
            </a:r>
            <a:endParaRPr lang="zh-TW" altLang="zh-TW" sz="3200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+mj-ea"/>
                <a:ea typeface="+mj-ea"/>
              </a:rPr>
              <a:t>面試應注意事項</a:t>
            </a:r>
            <a:r>
              <a:rPr lang="en-US" altLang="zh-TW" dirty="0">
                <a:latin typeface="+mj-ea"/>
                <a:ea typeface="+mj-ea"/>
              </a:rPr>
              <a:t>(5)</a:t>
            </a:r>
            <a:r>
              <a:rPr lang="zh-TW" altLang="zh-TW" dirty="0">
                <a:latin typeface="+mj-ea"/>
                <a:ea typeface="+mj-ea"/>
              </a:rPr>
              <a:t>：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二</a:t>
            </a:r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)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面試當天注意事項</a:t>
            </a:r>
            <a:endParaRPr lang="zh-TW" altLang="zh-TW" dirty="0">
              <a:solidFill>
                <a:srgbClr val="0070C0"/>
              </a:solidFill>
              <a:latin typeface="+mj-ea"/>
              <a:ea typeface="+mj-ea"/>
            </a:endParaRP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8. </a:t>
            </a:r>
            <a:r>
              <a:rPr lang="zh-TW" altLang="zh-TW" dirty="0">
                <a:latin typeface="+mj-ea"/>
                <a:ea typeface="+mj-ea"/>
              </a:rPr>
              <a:t>留意非言語方面的表達，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與面試老師保持眼神接觸</a:t>
            </a:r>
            <a:r>
              <a:rPr lang="zh-TW" altLang="zh-TW" b="1" dirty="0">
                <a:latin typeface="+mj-ea"/>
                <a:ea typeface="+mj-ea"/>
              </a:rPr>
              <a:t>，</a:t>
            </a:r>
            <a:r>
              <a:rPr lang="zh-TW" altLang="zh-TW" dirty="0">
                <a:latin typeface="+mj-ea"/>
                <a:ea typeface="+mj-ea"/>
              </a:rPr>
              <a:t>不時點頭以示明白或同意；避免不適當的動作，如坐立不安或誇張的手勢。</a:t>
            </a: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9. 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回答時引用事前蒐集的相關學校</a:t>
            </a:r>
            <a:r>
              <a:rPr lang="zh-TW" altLang="en-US" b="1" dirty="0">
                <a:solidFill>
                  <a:srgbClr val="FF0000"/>
                </a:solidFill>
                <a:latin typeface="+mj-ea"/>
                <a:ea typeface="+mj-ea"/>
              </a:rPr>
              <a:t>、院、系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資料，證明你對目標學校的熟悉</a:t>
            </a:r>
            <a:r>
              <a:rPr lang="zh-TW" altLang="zh-TW" b="1" dirty="0">
                <a:latin typeface="+mj-ea"/>
                <a:ea typeface="+mj-ea"/>
              </a:rPr>
              <a:t>。</a:t>
            </a:r>
            <a:r>
              <a:rPr lang="zh-TW" altLang="zh-TW" dirty="0">
                <a:latin typeface="+mj-ea"/>
                <a:ea typeface="+mj-ea"/>
              </a:rPr>
              <a:t>這樣可以顯示你準備充足，並令人留下良好的印象。面試結束時，如果面試老師問你有沒有問題，可提出明智的問題。問一些與學校的特色或近期發展相關的問題，要深入和具體，以顯示你的洞察力。這樣可顯示你真的對該校感興趣，並熱切期望獲錄取。</a:t>
            </a: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10.</a:t>
            </a:r>
            <a:r>
              <a:rPr lang="zh-TW" altLang="zh-TW" b="1" dirty="0">
                <a:latin typeface="+mj-ea"/>
                <a:ea typeface="+mj-ea"/>
              </a:rPr>
              <a:t>最後，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誠懇地感謝面試老師給你面試的機會。</a:t>
            </a:r>
          </a:p>
          <a:p>
            <a:endParaRPr lang="zh-TW" altLang="en-US" b="1" dirty="0"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10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+mj-ea"/>
                <a:ea typeface="+mj-ea"/>
              </a:rPr>
              <a:t>面試應注意事項</a:t>
            </a:r>
            <a:r>
              <a:rPr lang="en-US" altLang="zh-TW" dirty="0">
                <a:latin typeface="+mj-ea"/>
                <a:ea typeface="+mj-ea"/>
              </a:rPr>
              <a:t>(6)</a:t>
            </a:r>
            <a:r>
              <a:rPr lang="zh-TW" altLang="zh-TW" dirty="0">
                <a:latin typeface="+mj-ea"/>
                <a:ea typeface="+mj-ea"/>
              </a:rPr>
              <a:t>：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三</a:t>
            </a:r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)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如何表達自己</a:t>
            </a:r>
            <a:endParaRPr lang="zh-TW" altLang="zh-TW" dirty="0">
              <a:solidFill>
                <a:srgbClr val="0070C0"/>
              </a:solidFill>
              <a:latin typeface="+mj-ea"/>
              <a:ea typeface="+mj-ea"/>
            </a:endParaRPr>
          </a:p>
          <a:p>
            <a:pPr lvl="1"/>
            <a:endParaRPr lang="en-US" altLang="zh-TW" b="1" dirty="0">
              <a:latin typeface="+mj-ea"/>
              <a:ea typeface="+mj-ea"/>
            </a:endParaRP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1.</a:t>
            </a:r>
            <a:r>
              <a:rPr lang="zh-TW" altLang="zh-TW" b="1" dirty="0">
                <a:latin typeface="+mj-ea"/>
                <a:ea typeface="+mj-ea"/>
              </a:rPr>
              <a:t>自我介紹的秘訣：</a:t>
            </a:r>
            <a:r>
              <a:rPr lang="zh-TW" altLang="zh-TW" dirty="0">
                <a:latin typeface="+mj-ea"/>
                <a:ea typeface="+mj-ea"/>
              </a:rPr>
              <a:t>說話音量要適中，說出自己的姓名要堅定而有自信，</a:t>
            </a:r>
            <a:r>
              <a:rPr lang="zh-TW" altLang="zh-TW" dirty="0">
                <a:solidFill>
                  <a:srgbClr val="FF0000"/>
                </a:solidFill>
                <a:latin typeface="+mj-ea"/>
                <a:ea typeface="+mj-ea"/>
              </a:rPr>
              <a:t>讓對方清楚聽到自己的姓名</a:t>
            </a:r>
            <a:r>
              <a:rPr lang="zh-TW" altLang="zh-TW" dirty="0">
                <a:latin typeface="+mj-ea"/>
                <a:ea typeface="+mj-ea"/>
              </a:rPr>
              <a:t>。</a:t>
            </a:r>
            <a:endParaRPr lang="zh-TW" altLang="zh-TW" dirty="0">
              <a:solidFill>
                <a:srgbClr val="0000FF"/>
              </a:solidFill>
              <a:latin typeface="+mj-ea"/>
              <a:ea typeface="+mj-ea"/>
            </a:endParaRPr>
          </a:p>
          <a:p>
            <a:pPr lvl="1"/>
            <a:endParaRPr lang="en-US" altLang="zh-TW" b="1" dirty="0">
              <a:latin typeface="+mj-ea"/>
              <a:ea typeface="+mj-ea"/>
            </a:endParaRP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2.</a:t>
            </a:r>
            <a:r>
              <a:rPr lang="zh-TW" altLang="zh-TW" b="1" dirty="0">
                <a:latin typeface="+mj-ea"/>
                <a:ea typeface="+mj-ea"/>
              </a:rPr>
              <a:t>深呼吸的好處：</a:t>
            </a:r>
            <a:r>
              <a:rPr lang="zh-TW" altLang="zh-TW" dirty="0">
                <a:latin typeface="+mj-ea"/>
                <a:ea typeface="+mj-ea"/>
              </a:rPr>
              <a:t>當我們處在緊張的情境，呼吸會變得急促，氧氣的供應量也明顯不足，接下來會使我們更加的緊張，甚至有失常的現象。為了克服自己的緊張，做幾次深呼吸是有用的，透過內在語言告訴自己放輕鬆。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11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+mj-ea"/>
                <a:ea typeface="+mj-ea"/>
              </a:rPr>
              <a:t>面試應注意事項</a:t>
            </a:r>
            <a:r>
              <a:rPr lang="en-US" altLang="zh-TW" dirty="0">
                <a:latin typeface="+mj-ea"/>
                <a:ea typeface="+mj-ea"/>
              </a:rPr>
              <a:t>(7)</a:t>
            </a:r>
            <a:r>
              <a:rPr lang="zh-TW" altLang="zh-TW" dirty="0">
                <a:latin typeface="+mj-ea"/>
                <a:ea typeface="+mj-ea"/>
              </a:rPr>
              <a:t>：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三</a:t>
            </a:r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)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如何表達自己</a:t>
            </a:r>
            <a:endParaRPr lang="zh-TW" altLang="zh-TW" dirty="0">
              <a:solidFill>
                <a:srgbClr val="0070C0"/>
              </a:solidFill>
              <a:latin typeface="+mj-ea"/>
              <a:ea typeface="+mj-ea"/>
            </a:endParaRPr>
          </a:p>
          <a:p>
            <a:pPr lvl="1"/>
            <a:endParaRPr lang="en-US" altLang="zh-TW" b="1" dirty="0">
              <a:latin typeface="+mj-ea"/>
              <a:ea typeface="+mj-ea"/>
            </a:endParaRPr>
          </a:p>
          <a:p>
            <a:pPr lvl="1"/>
            <a:r>
              <a:rPr lang="en-US" altLang="zh-TW" b="1" dirty="0">
                <a:latin typeface="+mj-ea"/>
                <a:ea typeface="+mj-ea"/>
              </a:rPr>
              <a:t>3.</a:t>
            </a:r>
            <a:r>
              <a:rPr lang="zh-TW" altLang="zh-TW" b="1" dirty="0">
                <a:latin typeface="+mj-ea"/>
                <a:ea typeface="+mj-ea"/>
              </a:rPr>
              <a:t>破除心理的障礙：</a:t>
            </a:r>
            <a:r>
              <a:rPr lang="zh-TW" altLang="zh-TW" dirty="0">
                <a:latin typeface="+mj-ea"/>
                <a:ea typeface="+mj-ea"/>
              </a:rPr>
              <a:t>有</a:t>
            </a:r>
            <a:r>
              <a:rPr lang="en-US" altLang="zh-TW" dirty="0">
                <a:latin typeface="+mj-ea"/>
                <a:ea typeface="+mj-ea"/>
              </a:rPr>
              <a:t>90%</a:t>
            </a:r>
            <a:r>
              <a:rPr lang="zh-TW" altLang="zh-TW" dirty="0">
                <a:latin typeface="+mj-ea"/>
                <a:ea typeface="+mj-ea"/>
              </a:rPr>
              <a:t>以上的人害怕在眾人面前說話，真正的原因</a:t>
            </a:r>
            <a:r>
              <a:rPr lang="zh-TW" altLang="en-US" dirty="0">
                <a:latin typeface="+mj-ea"/>
                <a:ea typeface="+mj-ea"/>
              </a:rPr>
              <a:t>是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缺乏自信</a:t>
            </a:r>
            <a:r>
              <a:rPr lang="zh-TW" altLang="zh-TW" dirty="0">
                <a:latin typeface="+mj-ea"/>
                <a:ea typeface="+mj-ea"/>
              </a:rPr>
              <a:t>。只要破除「我天生內向，不善言詞」的迷思，每個人都可以有效地發揮這方面的潛能。</a:t>
            </a:r>
          </a:p>
          <a:p>
            <a:pPr lvl="1"/>
            <a:endParaRPr lang="en-US" altLang="zh-TW" b="1" dirty="0">
              <a:latin typeface="+mj-ea"/>
              <a:ea typeface="+mj-ea"/>
            </a:endParaRPr>
          </a:p>
          <a:p>
            <a:pPr lvl="1"/>
            <a:r>
              <a:rPr lang="en-US" altLang="zh-TW" b="1" dirty="0">
                <a:latin typeface="+mj-ea"/>
                <a:ea typeface="+mj-ea"/>
              </a:rPr>
              <a:t>4.</a:t>
            </a:r>
            <a:r>
              <a:rPr lang="zh-TW" altLang="zh-TW" b="1" dirty="0">
                <a:latin typeface="+mj-ea"/>
                <a:ea typeface="+mj-ea"/>
              </a:rPr>
              <a:t>有效表達自己的魅力：</a:t>
            </a:r>
            <a:r>
              <a:rPr lang="zh-TW" altLang="zh-TW" dirty="0">
                <a:latin typeface="+mj-ea"/>
                <a:ea typeface="+mj-ea"/>
              </a:rPr>
              <a:t>說話的時候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眼睛</a:t>
            </a:r>
            <a:r>
              <a:rPr lang="zh-TW" altLang="zh-TW" dirty="0">
                <a:latin typeface="+mj-ea"/>
                <a:ea typeface="+mj-ea"/>
              </a:rPr>
              <a:t>要看著甄試委員，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面帶微笑</a:t>
            </a:r>
            <a:r>
              <a:rPr lang="zh-TW" altLang="zh-TW" dirty="0">
                <a:latin typeface="+mj-ea"/>
                <a:ea typeface="+mj-ea"/>
              </a:rPr>
              <a:t>，可加上肢體動作、表情、手勢的輔助。講話的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音量、速度及語調</a:t>
            </a:r>
            <a:r>
              <a:rPr lang="zh-TW" altLang="zh-TW" dirty="0">
                <a:latin typeface="+mj-ea"/>
                <a:ea typeface="+mj-ea"/>
              </a:rPr>
              <a:t>，都是有影響力的。當然言之有物是最重要的，天花亂墬是沒有用的。</a:t>
            </a:r>
            <a:endParaRPr lang="zh-TW" altLang="en-US" dirty="0">
              <a:latin typeface="+mj-ea"/>
              <a:ea typeface="+mj-ea"/>
            </a:endParaRPr>
          </a:p>
          <a:p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12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>
                <a:latin typeface="+mj-ea"/>
                <a:ea typeface="+mj-ea"/>
              </a:rPr>
              <a:t>面試的題型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本系面試</a:t>
            </a:r>
            <a:r>
              <a:rPr lang="zh-CN" altLang="en-US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當天將以現場電腦抽題方式</a:t>
            </a:r>
            <a:endParaRPr lang="en-US" altLang="zh-TW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面試的題型大致可分為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大類</a:t>
            </a:r>
          </a:p>
          <a:p>
            <a:pPr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1.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一般性考題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個人問題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2.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專業性問題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3.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時事、常識性問題</a:t>
            </a:r>
            <a:endParaRPr lang="en-US" altLang="zh-TW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None/>
            </a:pP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即席演講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13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2041" y="44624"/>
            <a:ext cx="7498080" cy="922114"/>
          </a:xfrm>
        </p:spPr>
        <p:txBody>
          <a:bodyPr/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面試的題型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981671"/>
            <a:ext cx="7890080" cy="5661248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一般性考題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個人問題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甄試委員開始通常會請考生做簡單的</a:t>
            </a:r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自我介紹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，談談自己的</a:t>
            </a:r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優缺點、興趣和嗜好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初步瞭解後，接下來的問題隨興而問，目的在瞭解考生除了讀書之外的</a:t>
            </a:r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其他特殊能力與興趣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通常這些問題是：</a:t>
            </a: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為何選擇該系？對該系有何認識？</a:t>
            </a: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報紙上的時事，你的看法如何？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大學生活有何期望？這段時間有何計劃？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大學四年有何計劃？畢業後想要做什麼？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最喜歡和最討厭的科目為何？如何去學習？</a:t>
            </a: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針對自傳的內容問些高中參加社團的情形，或參加校內外比賽的心得。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/>
              <a:t>14</a:t>
            </a:fld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面試的題型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sz="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zh-TW" sz="3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專業性問題</a:t>
            </a:r>
            <a:r>
              <a:rPr lang="zh-TW" altLang="zh-TW" sz="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  <a:p>
            <a:pPr lvl="1">
              <a:buFont typeface="Wingdings" pitchFamily="2" charset="2"/>
              <a:buChar char="Ø"/>
            </a:pP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主要是評量考生對學科的熟練能力，以及評鑑考生</a:t>
            </a:r>
            <a:r>
              <a:rPr lang="zh-TW" altLang="zh-TW" sz="2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對報考科系衍生出的相關能力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lvl="1">
              <a:buFont typeface="Wingdings" pitchFamily="2" charset="2"/>
              <a:buChar char="Ø"/>
            </a:pP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各大學高度的自主性，可能想招收具有溝通協調、創造思考及解決問題能力之領導人才，或者由</a:t>
            </a:r>
            <a:r>
              <a:rPr lang="zh-TW" altLang="zh-TW" sz="2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「專業能力背景」及「興趣」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兩角度選才，以彌補用紙筆取材之缺失。</a:t>
            </a:r>
          </a:p>
          <a:p>
            <a:r>
              <a:rPr lang="zh-TW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平時應多培養：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語文理解能力：瞭解對方表達的語義能力。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語文流暢能力：迅速組合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清晰流暢表達的語義。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擴散性思考能力：發揮獨特、流暢、變通與創造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性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思考能力。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聚斂性思考能力：發揮推理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符合邏輯概念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的能力。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/>
              <a:t>15</a:t>
            </a:fld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面試的題型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時事、常識性問題：</a:t>
            </a: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主要在評量同學的社會觀、國際觀，考驗同學是否博學多聞且具備基本的人文素養。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同學們多閱讀報紙社論、瞭解國際情勢、經濟動態、目前國家社會政策等，並多發表對事件的看法、多聽演講、多參加及觀摩辯論比賽，便能增加此方面的相關能力。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尤其是近來會計在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、資訊、永續會計的時事</a:t>
            </a:r>
            <a:endParaRPr lang="zh-TW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/>
              <a:t>16</a:t>
            </a:fld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面試的題型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即席演講：</a:t>
            </a:r>
          </a:p>
          <a:p>
            <a:pPr lvl="1">
              <a:buFont typeface="Wingdings" pitchFamily="2" charset="2"/>
              <a:buChar char="Ø"/>
            </a:pP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演講的題目不一定與該科系有關，主要是針對能夠測試出學生的</a:t>
            </a:r>
            <a:r>
              <a:rPr lang="zh-TW" altLang="zh-TW" sz="2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口試能力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sz="2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組織能力、臨場表現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為主。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同學可在面試前，準備好下列</a:t>
            </a:r>
            <a:r>
              <a:rPr lang="zh-TW" altLang="zh-TW" sz="2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常見</a:t>
            </a:r>
            <a:r>
              <a:rPr lang="zh-TW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的問題：</a:t>
            </a:r>
          </a:p>
          <a:p>
            <a:pPr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請用一分鐘介紹自己。</a:t>
            </a:r>
          </a:p>
          <a:p>
            <a:pPr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2.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為什麼選擇本校？</a:t>
            </a:r>
          </a:p>
          <a:p>
            <a:pPr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3.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具有什麼升學或就業目標？</a:t>
            </a:r>
          </a:p>
          <a:p>
            <a:pPr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4.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談談曾參加的課外活動，在課外活動學到什麼？</a:t>
            </a:r>
          </a:p>
          <a:p>
            <a:pPr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5.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說說你的閱讀習慣或難忘的學習經歷。</a:t>
            </a:r>
          </a:p>
          <a:p>
            <a:pPr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6.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你有什麼優點和缺點？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/>
              <a:t>17</a:t>
            </a:fld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168" y="0"/>
            <a:ext cx="7498080" cy="922114"/>
          </a:xfrm>
        </p:spPr>
        <p:txBody>
          <a:bodyPr/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面試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型態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8168" y="1123264"/>
            <a:ext cx="7890080" cy="2611609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可分為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0"/>
              </a:spcBef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個人一次面試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團體一次面試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0"/>
              </a:spcBef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個人多次面試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團體多次面試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0"/>
              </a:spcBef>
            </a:pP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本系採用三位教授面試一位同學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/>
              <a:t>18</a:t>
            </a:fld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467FB75-7C6D-A34C-9B8C-77E1C62E9578}"/>
              </a:ext>
            </a:extLst>
          </p:cNvPr>
          <p:cNvSpPr/>
          <p:nvPr/>
        </p:nvSpPr>
        <p:spPr>
          <a:xfrm>
            <a:off x="3563888" y="3785751"/>
            <a:ext cx="3888432" cy="302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角矩形 6">
            <a:extLst>
              <a:ext uri="{FF2B5EF4-FFF2-40B4-BE49-F238E27FC236}">
                <a16:creationId xmlns:a16="http://schemas.microsoft.com/office/drawing/2014/main" id="{E33B327A-42E6-074F-ADE3-4CE97C6EDBF7}"/>
              </a:ext>
            </a:extLst>
          </p:cNvPr>
          <p:cNvSpPr/>
          <p:nvPr/>
        </p:nvSpPr>
        <p:spPr>
          <a:xfrm>
            <a:off x="3959932" y="4753601"/>
            <a:ext cx="3312368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D1B43C86-1E69-3E44-8037-5F7B5916D1E7}"/>
              </a:ext>
            </a:extLst>
          </p:cNvPr>
          <p:cNvSpPr/>
          <p:nvPr/>
        </p:nvSpPr>
        <p:spPr>
          <a:xfrm>
            <a:off x="3851920" y="3986902"/>
            <a:ext cx="1080120" cy="6480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教授</a:t>
            </a:r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EF96CCAB-4A26-0D45-818C-689B03882509}"/>
              </a:ext>
            </a:extLst>
          </p:cNvPr>
          <p:cNvSpPr/>
          <p:nvPr/>
        </p:nvSpPr>
        <p:spPr>
          <a:xfrm>
            <a:off x="5076056" y="3993259"/>
            <a:ext cx="1080120" cy="6480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教授</a:t>
            </a: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B6199B8B-92F3-DC42-A962-921B7CA1E645}"/>
              </a:ext>
            </a:extLst>
          </p:cNvPr>
          <p:cNvSpPr/>
          <p:nvPr/>
        </p:nvSpPr>
        <p:spPr>
          <a:xfrm>
            <a:off x="6300192" y="3993259"/>
            <a:ext cx="1080120" cy="6480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教授</a:t>
            </a:r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id="{1C09D943-7916-C34E-AB11-E517644E2E49}"/>
              </a:ext>
            </a:extLst>
          </p:cNvPr>
          <p:cNvSpPr/>
          <p:nvPr/>
        </p:nvSpPr>
        <p:spPr>
          <a:xfrm>
            <a:off x="5104481" y="5894114"/>
            <a:ext cx="1080120" cy="6480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考生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9B4F68-785E-374E-9787-29ADF638A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亞大會資系面試的方式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E769BD-2557-CE46-8CFF-E4484326B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484784"/>
            <a:ext cx="7890080" cy="5373216"/>
          </a:xfrm>
        </p:spPr>
        <p:txBody>
          <a:bodyPr>
            <a:normAutofit/>
          </a:bodyPr>
          <a:lstStyle/>
          <a:p>
            <a:r>
              <a:rPr kumimoji="1" lang="zh-TW" altLang="en-US" sz="36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個人簡短介紹（約一分鐘）</a:t>
            </a:r>
            <a:endParaRPr kumimoji="1" lang="en-US" altLang="zh-TW" sz="36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kumimoji="1" lang="zh-TW" altLang="en-US" sz="36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題庫採抽樣出題</a:t>
            </a:r>
            <a:endParaRPr kumimoji="1" lang="en-US" altLang="zh-TW" sz="36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kumimoji="1" lang="zh-TW" altLang="en-US" sz="36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教授針對個人提問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6F42697-7829-954A-A08E-8EEBEFB8D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/>
              <a:t>19</a:t>
            </a:fld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382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27784" y="2636912"/>
            <a:ext cx="5400600" cy="1472184"/>
          </a:xfrm>
        </p:spPr>
        <p:txBody>
          <a:bodyPr>
            <a:normAutofit/>
          </a:bodyPr>
          <a:lstStyle/>
          <a:p>
            <a:r>
              <a:rPr lang="zh-TW" altLang="zh-TW" sz="8000" dirty="0">
                <a:latin typeface="+mj-ea"/>
                <a:ea typeface="+mj-ea"/>
              </a:rPr>
              <a:t>面試</a:t>
            </a:r>
            <a:r>
              <a:rPr lang="zh-TW" altLang="en-US" sz="8000" dirty="0">
                <a:latin typeface="+mj-ea"/>
                <a:ea typeface="+mj-ea"/>
              </a:rPr>
              <a:t>技巧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面試當下的重點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7420" y="1412776"/>
            <a:ext cx="7890080" cy="4320480"/>
          </a:xfrm>
        </p:spPr>
        <p:txBody>
          <a:bodyPr/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眼神要堅定、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態度要自然、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表情手勢都應以輕鬆為主，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侃侃而談、冷靜理智，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應對得體，不搶話或過份安靜，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不清楚的問題，儘量確定後再回答。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/>
              <a:t>20</a:t>
            </a:fld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>
                <a:latin typeface="+mj-ea"/>
                <a:ea typeface="+mj-ea"/>
              </a:rPr>
              <a:t>推甄面試準備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dirty="0">
              <a:latin typeface="+mj-ea"/>
              <a:ea typeface="+mj-ea"/>
            </a:endParaRPr>
          </a:p>
          <a:p>
            <a:pPr>
              <a:lnSpc>
                <a:spcPct val="200000"/>
              </a:lnSpc>
            </a:pPr>
            <a:r>
              <a:rPr lang="zh-TW" altLang="zh-TW" dirty="0">
                <a:latin typeface="+mj-ea"/>
                <a:ea typeface="+mj-ea"/>
              </a:rPr>
              <a:t>大學推甄，</a:t>
            </a:r>
            <a:r>
              <a:rPr lang="zh-TW" altLang="en-US" dirty="0">
                <a:latin typeface="+mj-ea"/>
                <a:ea typeface="+mj-ea"/>
              </a:rPr>
              <a:t>各學校</a:t>
            </a:r>
            <a:r>
              <a:rPr lang="zh-TW" altLang="zh-TW" dirty="0">
                <a:latin typeface="+mj-ea"/>
                <a:ea typeface="+mj-ea"/>
              </a:rPr>
              <a:t>分為筆試、術科和面試，大部份學生們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最頭疼和關心</a:t>
            </a:r>
            <a:r>
              <a:rPr lang="zh-TW" altLang="zh-TW" dirty="0">
                <a:latin typeface="+mj-ea"/>
                <a:ea typeface="+mj-ea"/>
              </a:rPr>
              <a:t>的就是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面試</a:t>
            </a:r>
            <a:r>
              <a:rPr lang="zh-TW" altLang="zh-TW" dirty="0">
                <a:latin typeface="+mj-ea"/>
                <a:ea typeface="+mj-ea"/>
              </a:rPr>
              <a:t>！ </a:t>
            </a:r>
          </a:p>
          <a:p>
            <a:pPr>
              <a:lnSpc>
                <a:spcPct val="200000"/>
              </a:lnSpc>
            </a:pPr>
            <a:endParaRPr lang="zh-TW" altLang="zh-TW" dirty="0"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3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「面試」不代表「口試」！ </a:t>
            </a:r>
            <a:endParaRPr lang="zh-TW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484784"/>
            <a:ext cx="7890080" cy="4752528"/>
          </a:xfrm>
        </p:spPr>
        <p:txBody>
          <a:bodyPr/>
          <a:lstStyle/>
          <a:p>
            <a:r>
              <a:rPr lang="zh-TW" altLang="zh-TW" dirty="0">
                <a:latin typeface="+mj-ea"/>
                <a:ea typeface="+mj-ea"/>
              </a:rPr>
              <a:t>「面試」除了具有個人口才、答題技巧之外，還要看看你們的</a:t>
            </a:r>
            <a:r>
              <a:rPr lang="zh-TW" altLang="zh-TW" b="1" dirty="0">
                <a:latin typeface="+mj-ea"/>
                <a:ea typeface="+mj-ea"/>
              </a:rPr>
              <a:t>應對方式</a:t>
            </a:r>
            <a:r>
              <a:rPr lang="zh-TW" altLang="zh-TW" dirty="0">
                <a:latin typeface="+mj-ea"/>
                <a:ea typeface="+mj-ea"/>
              </a:rPr>
              <a:t>及</a:t>
            </a:r>
            <a:r>
              <a:rPr lang="zh-TW" altLang="zh-TW" b="1" dirty="0">
                <a:latin typeface="+mj-ea"/>
                <a:ea typeface="+mj-ea"/>
              </a:rPr>
              <a:t>臨場反應</a:t>
            </a:r>
            <a:r>
              <a:rPr lang="zh-TW" altLang="en-US" dirty="0">
                <a:latin typeface="+mj-ea"/>
                <a:ea typeface="+mj-ea"/>
              </a:rPr>
              <a:t>。</a:t>
            </a:r>
            <a:br>
              <a:rPr lang="en-US" altLang="zh-TW" dirty="0">
                <a:latin typeface="+mj-ea"/>
                <a:ea typeface="+mj-ea"/>
              </a:rPr>
            </a:br>
            <a:endParaRPr lang="en-US" altLang="zh-TW" dirty="0">
              <a:latin typeface="+mj-ea"/>
              <a:ea typeface="+mj-ea"/>
            </a:endParaRPr>
          </a:p>
          <a:p>
            <a:r>
              <a:rPr lang="zh-TW" altLang="zh-TW" dirty="0">
                <a:latin typeface="+mj-ea"/>
                <a:ea typeface="+mj-ea"/>
              </a:rPr>
              <a:t>其他的細節如</a:t>
            </a:r>
            <a:r>
              <a:rPr lang="zh-TW" altLang="zh-TW" b="1" dirty="0">
                <a:latin typeface="+mj-ea"/>
                <a:ea typeface="+mj-ea"/>
              </a:rPr>
              <a:t>服裝打扮</a:t>
            </a:r>
            <a:r>
              <a:rPr lang="zh-TW" altLang="zh-TW" dirty="0">
                <a:latin typeface="+mj-ea"/>
                <a:ea typeface="+mj-ea"/>
              </a:rPr>
              <a:t>、</a:t>
            </a:r>
            <a:r>
              <a:rPr lang="zh-TW" altLang="zh-TW" b="1" dirty="0">
                <a:latin typeface="+mj-ea"/>
                <a:ea typeface="+mj-ea"/>
              </a:rPr>
              <a:t>精神態度</a:t>
            </a:r>
            <a:r>
              <a:rPr lang="zh-TW" altLang="zh-TW" dirty="0">
                <a:latin typeface="+mj-ea"/>
                <a:ea typeface="+mj-ea"/>
              </a:rPr>
              <a:t>適不適合這個學校及科系也是老師教授們會注意的。</a:t>
            </a:r>
            <a:endParaRPr lang="zh-TW" altLang="en-US" dirty="0">
              <a:latin typeface="+mj-ea"/>
              <a:ea typeface="+mj-ea"/>
            </a:endParaRPr>
          </a:p>
          <a:p>
            <a:endParaRPr lang="en-US" altLang="zh-TW" dirty="0">
              <a:latin typeface="+mj-ea"/>
              <a:ea typeface="+mj-ea"/>
            </a:endParaRPr>
          </a:p>
          <a:p>
            <a:r>
              <a:rPr lang="zh-TW" altLang="en-US" dirty="0">
                <a:latin typeface="+mj-ea"/>
                <a:ea typeface="+mj-ea"/>
              </a:rPr>
              <a:t>面試</a:t>
            </a:r>
            <a:r>
              <a:rPr lang="zh-TW" altLang="en-US" b="1" dirty="0">
                <a:solidFill>
                  <a:srgbClr val="FF0000"/>
                </a:solidFill>
                <a:latin typeface="+mj-ea"/>
                <a:ea typeface="+mj-ea"/>
              </a:rPr>
              <a:t>沒有標準答案（意思是就算不在你準備的範圍也要有合理的回應）</a:t>
            </a:r>
            <a:r>
              <a:rPr lang="zh-TW" altLang="en-US" dirty="0">
                <a:latin typeface="+mj-ea"/>
                <a:ea typeface="+mj-ea"/>
              </a:rPr>
              <a:t>。</a:t>
            </a:r>
          </a:p>
          <a:p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4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「面試」不代表「口試」</a:t>
            </a:r>
            <a:r>
              <a:rPr lang="zh-TW" altLang="zh-TW" b="1" dirty="0">
                <a:latin typeface="+mj-ea"/>
                <a:ea typeface="+mj-ea"/>
              </a:rPr>
              <a:t>！ 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484784"/>
            <a:ext cx="7890080" cy="5373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zh-TW" b="1" dirty="0">
                <a:latin typeface="+mj-ea"/>
                <a:ea typeface="+mj-ea"/>
              </a:rPr>
              <a:t>以面試做為評量的目的，在於觀察並瞭解考生的：</a:t>
            </a:r>
          </a:p>
          <a:p>
            <a:r>
              <a:rPr lang="zh-TW" altLang="zh-TW" b="1" dirty="0">
                <a:latin typeface="+mj-ea"/>
                <a:ea typeface="+mj-ea"/>
              </a:rPr>
              <a:t>「個人特質」</a:t>
            </a:r>
            <a:r>
              <a:rPr lang="zh-TW" altLang="zh-TW" sz="2400" dirty="0">
                <a:latin typeface="+mj-ea"/>
                <a:ea typeface="+mj-ea"/>
              </a:rPr>
              <a:t>，如個人價值觀、</a:t>
            </a:r>
            <a:r>
              <a:rPr lang="zh-TW" altLang="zh-TW" sz="2400" dirty="0">
                <a:solidFill>
                  <a:srgbClr val="FF0000"/>
                </a:solidFill>
                <a:latin typeface="+mj-ea"/>
                <a:ea typeface="+mj-ea"/>
              </a:rPr>
              <a:t>學習態度</a:t>
            </a:r>
            <a:r>
              <a:rPr lang="zh-TW" altLang="zh-TW" sz="2400" dirty="0">
                <a:latin typeface="+mj-ea"/>
                <a:ea typeface="+mj-ea"/>
              </a:rPr>
              <a:t>、興趣等； </a:t>
            </a:r>
          </a:p>
          <a:p>
            <a:r>
              <a:rPr lang="zh-TW" altLang="zh-TW" b="1" dirty="0">
                <a:latin typeface="+mj-ea"/>
                <a:ea typeface="+mj-ea"/>
              </a:rPr>
              <a:t>「個人能力」</a:t>
            </a:r>
            <a:r>
              <a:rPr lang="zh-TW" altLang="zh-TW" sz="2400" dirty="0">
                <a:latin typeface="+mj-ea"/>
                <a:ea typeface="+mj-ea"/>
              </a:rPr>
              <a:t>，如表達能力、思考能力、特殊才能等；</a:t>
            </a:r>
          </a:p>
          <a:p>
            <a:r>
              <a:rPr lang="zh-TW" altLang="zh-TW" sz="2400" dirty="0">
                <a:solidFill>
                  <a:srgbClr val="FF2F92"/>
                </a:solidFill>
                <a:latin typeface="+mj-ea"/>
                <a:ea typeface="+mj-ea"/>
              </a:rPr>
              <a:t>對於</a:t>
            </a:r>
            <a:r>
              <a:rPr lang="zh-TW" altLang="zh-TW" b="1" dirty="0">
                <a:solidFill>
                  <a:srgbClr val="FF2F92"/>
                </a:solidFill>
                <a:latin typeface="+mj-ea"/>
                <a:ea typeface="+mj-ea"/>
              </a:rPr>
              <a:t>所選「科系」</a:t>
            </a:r>
            <a:r>
              <a:rPr lang="zh-TW" altLang="zh-TW" sz="2400" dirty="0">
                <a:solidFill>
                  <a:srgbClr val="FF2F92"/>
                </a:solidFill>
                <a:latin typeface="+mj-ea"/>
                <a:ea typeface="+mj-ea"/>
              </a:rPr>
              <a:t>的興趣和認同等</a:t>
            </a:r>
            <a:r>
              <a:rPr lang="zh-TW" altLang="zh-TW" sz="2400" dirty="0">
                <a:latin typeface="+mj-ea"/>
                <a:ea typeface="+mj-ea"/>
              </a:rPr>
              <a:t>。</a:t>
            </a:r>
          </a:p>
          <a:p>
            <a:pPr>
              <a:buNone/>
            </a:pPr>
            <a:endParaRPr lang="en-US" altLang="zh-TW" dirty="0">
              <a:latin typeface="+mj-ea"/>
              <a:ea typeface="+mj-ea"/>
            </a:endParaRPr>
          </a:p>
          <a:p>
            <a:pPr marL="365125" indent="-9525">
              <a:buNone/>
            </a:pPr>
            <a:r>
              <a:rPr lang="zh-TW" altLang="zh-TW" dirty="0">
                <a:latin typeface="+mj-ea"/>
                <a:ea typeface="+mj-ea"/>
              </a:rPr>
              <a:t>面試這一關佔有舉足輕重的地位，如果想要有突出的表現，並獲得青睞，必須在</a:t>
            </a:r>
            <a:r>
              <a:rPr lang="zh-TW" altLang="zh-TW" dirty="0">
                <a:solidFill>
                  <a:srgbClr val="FF0000"/>
                </a:solidFill>
                <a:latin typeface="+mj-ea"/>
                <a:ea typeface="+mj-ea"/>
              </a:rPr>
              <a:t>事前做好萬全的準備</a:t>
            </a:r>
            <a:r>
              <a:rPr lang="zh-TW" altLang="zh-TW" dirty="0">
                <a:latin typeface="+mj-ea"/>
                <a:ea typeface="+mj-ea"/>
              </a:rPr>
              <a:t>。</a:t>
            </a:r>
          </a:p>
          <a:p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5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+mj-ea"/>
                <a:ea typeface="+mj-ea"/>
              </a:rPr>
              <a:t>面試應注意事項</a:t>
            </a:r>
            <a:r>
              <a:rPr lang="en-US" altLang="zh-TW" dirty="0">
                <a:latin typeface="+mj-ea"/>
                <a:ea typeface="+mj-ea"/>
              </a:rPr>
              <a:t>(1)</a:t>
            </a:r>
            <a:r>
              <a:rPr lang="zh-TW" altLang="zh-TW" dirty="0">
                <a:latin typeface="+mj-ea"/>
                <a:ea typeface="+mj-ea"/>
              </a:rPr>
              <a:t>：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661248"/>
          </a:xfrm>
        </p:spPr>
        <p:txBody>
          <a:bodyPr>
            <a:noAutofit/>
          </a:bodyPr>
          <a:lstStyle/>
          <a:p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一</a:t>
            </a:r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)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面試前的注意事項</a:t>
            </a:r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 </a:t>
            </a:r>
            <a:r>
              <a:rPr lang="en-US" altLang="zh-TW" b="1" dirty="0">
                <a:latin typeface="+mj-ea"/>
                <a:ea typeface="+mj-ea"/>
              </a:rPr>
              <a:t> </a:t>
            </a:r>
            <a:endParaRPr lang="zh-TW" altLang="zh-TW" dirty="0">
              <a:latin typeface="+mj-ea"/>
              <a:ea typeface="+mj-ea"/>
            </a:endParaRPr>
          </a:p>
          <a:p>
            <a:pPr marL="623888" lvl="1" indent="-220663">
              <a:buNone/>
            </a:pPr>
            <a:r>
              <a:rPr lang="en-US" altLang="zh-TW" b="1" dirty="0">
                <a:latin typeface="+mj-ea"/>
                <a:ea typeface="+mj-ea"/>
              </a:rPr>
              <a:t>1.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認識自己要甄試的科系特色</a:t>
            </a:r>
            <a:r>
              <a:rPr lang="zh-TW" altLang="en-US" b="1" dirty="0">
                <a:solidFill>
                  <a:srgbClr val="FF0000"/>
                </a:solidFill>
                <a:latin typeface="+mj-ea"/>
                <a:ea typeface="+mj-ea"/>
              </a:rPr>
              <a:t>、課程設計與就業出路等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內容</a:t>
            </a:r>
            <a:r>
              <a:rPr lang="zh-TW" altLang="zh-TW" dirty="0">
                <a:latin typeface="+mj-ea"/>
                <a:ea typeface="+mj-ea"/>
              </a:rPr>
              <a:t>，瞭解自己為什麼要進入這個學系？及將來如果有機會進入此科系，你的</a:t>
            </a:r>
            <a:r>
              <a:rPr lang="zh-TW" altLang="en-US" dirty="0">
                <a:latin typeface="+mj-ea"/>
                <a:ea typeface="+mj-ea"/>
              </a:rPr>
              <a:t>職涯規劃</a:t>
            </a:r>
            <a:r>
              <a:rPr lang="zh-TW" altLang="zh-TW" dirty="0">
                <a:latin typeface="+mj-ea"/>
                <a:ea typeface="+mj-ea"/>
              </a:rPr>
              <a:t>是什麼？</a:t>
            </a:r>
          </a:p>
          <a:p>
            <a:pPr marL="639763" lvl="1" indent="-236538">
              <a:buNone/>
            </a:pPr>
            <a:r>
              <a:rPr lang="en-US" altLang="zh-TW" b="1" dirty="0">
                <a:latin typeface="+mj-ea"/>
                <a:ea typeface="+mj-ea"/>
              </a:rPr>
              <a:t>2.</a:t>
            </a:r>
            <a:r>
              <a:rPr lang="zh-TW" altLang="zh-TW" b="1" dirty="0">
                <a:latin typeface="+mj-ea"/>
                <a:ea typeface="+mj-ea"/>
              </a:rPr>
              <a:t>平時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多關心時事</a:t>
            </a:r>
            <a:r>
              <a:rPr lang="zh-CN" altLang="en-US" b="1" dirty="0">
                <a:solidFill>
                  <a:srgbClr val="FF0000"/>
                </a:solidFill>
                <a:latin typeface="+mj-ea"/>
                <a:ea typeface="+mj-ea"/>
              </a:rPr>
              <a:t>與相關的商業報導</a:t>
            </a:r>
            <a:r>
              <a:rPr lang="zh-TW" altLang="zh-TW" b="1" dirty="0">
                <a:latin typeface="+mj-ea"/>
                <a:ea typeface="+mj-ea"/>
              </a:rPr>
              <a:t>，</a:t>
            </a:r>
            <a:r>
              <a:rPr lang="zh-TW" altLang="zh-TW" dirty="0">
                <a:latin typeface="+mj-ea"/>
                <a:ea typeface="+mj-ea"/>
              </a:rPr>
              <a:t>多閱讀書報雜誌和此科系相關書藉，並蒐集資料，好好充實學科知能及背景知識。</a:t>
            </a:r>
          </a:p>
          <a:p>
            <a:pPr marL="639763" lvl="1" indent="-236538">
              <a:buNone/>
            </a:pPr>
            <a:r>
              <a:rPr lang="en-US" altLang="zh-TW" b="1" dirty="0">
                <a:latin typeface="+mj-ea"/>
                <a:ea typeface="+mj-ea"/>
              </a:rPr>
              <a:t>3.</a:t>
            </a:r>
            <a:r>
              <a:rPr lang="zh-TW" altLang="zh-TW" b="1" dirty="0">
                <a:latin typeface="+mj-ea"/>
                <a:ea typeface="+mj-ea"/>
              </a:rPr>
              <a:t>針對面試充分準備</a:t>
            </a:r>
            <a:r>
              <a:rPr lang="zh-TW" altLang="zh-TW" dirty="0">
                <a:latin typeface="+mj-ea"/>
                <a:ea typeface="+mj-ea"/>
              </a:rPr>
              <a:t>，包括：瀏覽相關知識，設想面試教授可能的提問，徵詢資源人士的意見、嘗試作答，可針對這些問題擬備自己獨特的答案。</a:t>
            </a:r>
          </a:p>
          <a:p>
            <a:pPr marL="639763" lvl="1" indent="-236538">
              <a:buNone/>
            </a:pPr>
            <a:r>
              <a:rPr lang="en-US" altLang="zh-TW" b="1" dirty="0">
                <a:latin typeface="+mj-ea"/>
                <a:ea typeface="+mj-ea"/>
              </a:rPr>
              <a:t>4. </a:t>
            </a:r>
            <a:r>
              <a:rPr lang="zh-TW" altLang="zh-TW" dirty="0">
                <a:latin typeface="+mj-ea"/>
                <a:ea typeface="+mj-ea"/>
              </a:rPr>
              <a:t>與老師、家人或朋友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彩排或進行模擬演練、面試</a:t>
            </a:r>
            <a:r>
              <a:rPr lang="zh-TW" altLang="zh-TW" dirty="0">
                <a:latin typeface="+mj-ea"/>
                <a:ea typeface="+mj-ea"/>
              </a:rPr>
              <a:t>。</a:t>
            </a:r>
          </a:p>
          <a:p>
            <a:pPr marL="639763" lvl="1" indent="-236538">
              <a:buNone/>
            </a:pPr>
            <a:r>
              <a:rPr lang="en-US" altLang="zh-TW" b="1" dirty="0">
                <a:latin typeface="+mj-ea"/>
                <a:ea typeface="+mj-ea"/>
              </a:rPr>
              <a:t>5.</a:t>
            </a:r>
            <a:r>
              <a:rPr lang="zh-TW" altLang="zh-TW" b="1" dirty="0">
                <a:latin typeface="+mj-ea"/>
                <a:ea typeface="+mj-ea"/>
              </a:rPr>
              <a:t>訪談學長、學姐，</a:t>
            </a:r>
            <a:r>
              <a:rPr lang="zh-TW" altLang="zh-TW" dirty="0">
                <a:solidFill>
                  <a:srgbClr val="FF0000"/>
                </a:solidFill>
                <a:latin typeface="+mj-ea"/>
                <a:ea typeface="+mj-ea"/>
              </a:rPr>
              <a:t>參考歷年屆古題</a:t>
            </a:r>
            <a:r>
              <a:rPr lang="zh-TW" altLang="zh-TW" dirty="0">
                <a:latin typeface="+mj-ea"/>
                <a:ea typeface="+mj-ea"/>
              </a:rPr>
              <a:t>，注意每年考試方式，做週全的準備。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6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+mj-ea"/>
                <a:ea typeface="+mj-ea"/>
              </a:rPr>
              <a:t>面試應注意事項</a:t>
            </a:r>
            <a:r>
              <a:rPr lang="en-US" altLang="zh-TW" dirty="0">
                <a:latin typeface="+mj-ea"/>
                <a:ea typeface="+mj-ea"/>
              </a:rPr>
              <a:t>(2)</a:t>
            </a:r>
            <a:r>
              <a:rPr lang="zh-TW" altLang="zh-TW" dirty="0">
                <a:latin typeface="+mj-ea"/>
                <a:ea typeface="+mj-ea"/>
              </a:rPr>
              <a:t>：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661248"/>
          </a:xfrm>
        </p:spPr>
        <p:txBody>
          <a:bodyPr>
            <a:noAutofit/>
          </a:bodyPr>
          <a:lstStyle/>
          <a:p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一</a:t>
            </a:r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)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面試前的注意事項</a:t>
            </a:r>
            <a:endParaRPr lang="en-US" altLang="zh-TW" dirty="0">
              <a:solidFill>
                <a:srgbClr val="0070C0"/>
              </a:solidFill>
              <a:latin typeface="+mj-ea"/>
              <a:ea typeface="+mj-ea"/>
            </a:endParaRP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6.</a:t>
            </a:r>
            <a:r>
              <a:rPr lang="zh-TW" altLang="zh-TW" b="1" dirty="0">
                <a:latin typeface="+mj-ea"/>
                <a:ea typeface="+mj-ea"/>
              </a:rPr>
              <a:t>熟悉自傳、小論文作品內容</a:t>
            </a:r>
            <a:r>
              <a:rPr lang="zh-TW" altLang="zh-TW" dirty="0">
                <a:latin typeface="+mj-ea"/>
                <a:ea typeface="+mj-ea"/>
              </a:rPr>
              <a:t>，以便面試時適當表現自己的專長與特點。</a:t>
            </a:r>
          </a:p>
          <a:p>
            <a:pPr marL="625475" lvl="1" indent="-236538">
              <a:buNone/>
            </a:pPr>
            <a:r>
              <a:rPr lang="en-US" altLang="zh-TW" b="1" dirty="0">
                <a:latin typeface="+mj-ea"/>
                <a:ea typeface="+mj-ea"/>
              </a:rPr>
              <a:t>7.</a:t>
            </a:r>
            <a:r>
              <a:rPr lang="zh-TW" altLang="en-US" b="1" dirty="0">
                <a:latin typeface="+mj-ea"/>
                <a:ea typeface="+mj-ea"/>
              </a:rPr>
              <a:t> </a:t>
            </a:r>
            <a:r>
              <a:rPr lang="zh-TW" altLang="zh-TW" b="1" dirty="0">
                <a:latin typeface="+mj-ea"/>
                <a:ea typeface="+mj-ea"/>
              </a:rPr>
              <a:t>清楚面試地點</a:t>
            </a:r>
            <a:r>
              <a:rPr lang="zh-TW" altLang="zh-TW" dirty="0">
                <a:latin typeface="+mj-ea"/>
                <a:ea typeface="+mj-ea"/>
              </a:rPr>
              <a:t>，並留意到達面試地點的交通狀況及所需時間。</a:t>
            </a: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8.</a:t>
            </a:r>
            <a:r>
              <a:rPr lang="zh-TW" altLang="en-US" b="1" dirty="0">
                <a:latin typeface="+mj-ea"/>
                <a:ea typeface="+mj-ea"/>
              </a:rPr>
              <a:t> 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面試前一天放鬆心情，充足睡眠</a:t>
            </a:r>
            <a:r>
              <a:rPr lang="zh-TW" altLang="zh-TW" dirty="0">
                <a:latin typeface="+mj-ea"/>
                <a:ea typeface="+mj-ea"/>
              </a:rPr>
              <a:t>，切勿晚睡，保持充沛的體力，以便應試。</a:t>
            </a:r>
          </a:p>
          <a:p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7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+mj-ea"/>
                <a:ea typeface="+mj-ea"/>
              </a:rPr>
              <a:t>面試應注意事項</a:t>
            </a:r>
            <a:r>
              <a:rPr lang="en-US" altLang="zh-TW" dirty="0">
                <a:latin typeface="+mj-ea"/>
                <a:ea typeface="+mj-ea"/>
              </a:rPr>
              <a:t>(3)</a:t>
            </a:r>
            <a:r>
              <a:rPr lang="zh-TW" altLang="zh-TW" dirty="0">
                <a:latin typeface="+mj-ea"/>
                <a:ea typeface="+mj-ea"/>
              </a:rPr>
              <a:t>：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二</a:t>
            </a:r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)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面試當天注意事項</a:t>
            </a:r>
            <a:endParaRPr lang="zh-TW" altLang="zh-TW" dirty="0">
              <a:solidFill>
                <a:srgbClr val="0070C0"/>
              </a:solidFill>
              <a:latin typeface="+mj-ea"/>
              <a:ea typeface="+mj-ea"/>
            </a:endParaRP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1. </a:t>
            </a:r>
            <a:r>
              <a:rPr lang="zh-TW" altLang="zh-TW" b="1" dirty="0">
                <a:latin typeface="+mj-ea"/>
                <a:ea typeface="+mj-ea"/>
              </a:rPr>
              <a:t>面試當日應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守時</a:t>
            </a:r>
            <a:r>
              <a:rPr lang="zh-TW" altLang="zh-TW" dirty="0">
                <a:latin typeface="+mj-ea"/>
                <a:ea typeface="+mj-ea"/>
              </a:rPr>
              <a:t>，提早出門，出發前不忘再檢查攜帶的證件及文具。</a:t>
            </a: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2. 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衣着要整齊</a:t>
            </a:r>
            <a:r>
              <a:rPr lang="zh-TW" altLang="zh-TW" dirty="0">
                <a:latin typeface="+mj-ea"/>
                <a:ea typeface="+mj-ea"/>
              </a:rPr>
              <a:t>，儀容要整潔。在面試進行前數分鐘，應先整理儀容，並確保手機已關。</a:t>
            </a: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3. </a:t>
            </a:r>
            <a:r>
              <a:rPr lang="zh-TW" altLang="zh-TW" b="1" dirty="0">
                <a:latin typeface="+mj-ea"/>
                <a:ea typeface="+mj-ea"/>
              </a:rPr>
              <a:t>先敲門，然後進入會見室。</a:t>
            </a:r>
            <a:r>
              <a:rPr lang="zh-TW" altLang="zh-TW" dirty="0">
                <a:latin typeface="+mj-ea"/>
                <a:ea typeface="+mj-ea"/>
              </a:rPr>
              <a:t>有禮貌地與面試老師打招呼，待面試老師邀請才就坐。坐姿要良好，並應挺直身子。保持微笑，口齒清晰，回答問題時態度要從容，讓面試老師留下深刻印象。</a:t>
            </a: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4. </a:t>
            </a:r>
            <a:r>
              <a:rPr lang="zh-TW" altLang="zh-TW" b="1" dirty="0">
                <a:latin typeface="+mj-ea"/>
                <a:ea typeface="+mj-ea"/>
              </a:rPr>
              <a:t>口試時，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要</a:t>
            </a:r>
            <a:r>
              <a:rPr lang="zh-TW" altLang="en-US" b="1" dirty="0">
                <a:solidFill>
                  <a:srgbClr val="FF0000"/>
                </a:solidFill>
                <a:latin typeface="+mj-ea"/>
                <a:ea typeface="+mj-ea"/>
              </a:rPr>
              <a:t>聽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清楚問的</a:t>
            </a:r>
            <a:r>
              <a:rPr lang="zh-TW" altLang="en-US" b="1" dirty="0">
                <a:solidFill>
                  <a:srgbClr val="FF0000"/>
                </a:solidFill>
                <a:latin typeface="+mj-ea"/>
                <a:ea typeface="+mj-ea"/>
              </a:rPr>
              <a:t>題目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是什麼</a:t>
            </a:r>
            <a:r>
              <a:rPr lang="zh-TW" altLang="zh-TW" dirty="0">
                <a:latin typeface="+mj-ea"/>
                <a:ea typeface="+mj-ea"/>
              </a:rPr>
              <a:t>？如果不清楚可再禮貌地問一下</a:t>
            </a:r>
            <a:r>
              <a:rPr lang="zh-TW" altLang="en-US" dirty="0">
                <a:latin typeface="+mj-ea"/>
                <a:ea typeface="+mj-ea"/>
              </a:rPr>
              <a:t>。</a:t>
            </a:r>
            <a:r>
              <a:rPr lang="zh-TW" altLang="zh-TW" dirty="0">
                <a:latin typeface="+mj-ea"/>
                <a:ea typeface="+mj-ea"/>
              </a:rPr>
              <a:t>回答問題時要確切肯定、言簡意賅、切合題旨、有條有理，避免漫無邊際的打高空。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8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+mj-ea"/>
                <a:ea typeface="+mj-ea"/>
              </a:rPr>
              <a:t>面試應注意事項</a:t>
            </a:r>
            <a:r>
              <a:rPr lang="en-US" altLang="zh-TW" dirty="0">
                <a:latin typeface="+mj-ea"/>
                <a:ea typeface="+mj-ea"/>
              </a:rPr>
              <a:t>(4)</a:t>
            </a:r>
            <a:r>
              <a:rPr lang="zh-TW" altLang="zh-TW" dirty="0">
                <a:latin typeface="+mj-ea"/>
                <a:ea typeface="+mj-ea"/>
              </a:rPr>
              <a:t>：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二</a:t>
            </a:r>
            <a:r>
              <a:rPr lang="en-US" altLang="zh-TW" b="1" dirty="0">
                <a:solidFill>
                  <a:srgbClr val="0070C0"/>
                </a:solidFill>
                <a:latin typeface="+mj-ea"/>
                <a:ea typeface="+mj-ea"/>
              </a:rPr>
              <a:t>)</a:t>
            </a:r>
            <a:r>
              <a:rPr lang="zh-TW" altLang="zh-TW" b="1" dirty="0">
                <a:solidFill>
                  <a:srgbClr val="0070C0"/>
                </a:solidFill>
                <a:latin typeface="+mj-ea"/>
                <a:ea typeface="+mj-ea"/>
              </a:rPr>
              <a:t>面試當天注意事項</a:t>
            </a:r>
            <a:endParaRPr lang="en-US" altLang="zh-TW" dirty="0">
              <a:solidFill>
                <a:srgbClr val="0070C0"/>
              </a:solidFill>
              <a:latin typeface="+mj-ea"/>
              <a:ea typeface="+mj-ea"/>
            </a:endParaRP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5. </a:t>
            </a:r>
            <a:r>
              <a:rPr lang="zh-TW" altLang="zh-TW" dirty="0">
                <a:latin typeface="+mj-ea"/>
                <a:ea typeface="+mj-ea"/>
              </a:rPr>
              <a:t>面試委員可能會根據你回答的內容，再進一步追問。因此，談話的內容要環繞在你所熟悉的事項，讓面試委員對準你所專長的部分發問，坦白承認不懂回答的問題，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切勿「自吹自擂」</a:t>
            </a:r>
            <a:r>
              <a:rPr lang="zh-TW" altLang="zh-TW" dirty="0">
                <a:latin typeface="+mj-ea"/>
                <a:ea typeface="+mj-ea"/>
              </a:rPr>
              <a:t>、賣弄自己不懂或不會的，或與面試委員非理性的爭議，否則場面會很尷尬。</a:t>
            </a:r>
            <a:endParaRPr lang="zh-TW" altLang="en-US" dirty="0">
              <a:latin typeface="+mj-ea"/>
              <a:ea typeface="+mj-ea"/>
            </a:endParaRP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6. 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要以平常心應試</a:t>
            </a:r>
            <a:r>
              <a:rPr lang="zh-TW" altLang="zh-TW" dirty="0">
                <a:latin typeface="+mj-ea"/>
                <a:ea typeface="+mj-ea"/>
              </a:rPr>
              <a:t>，保有高中生應有的自信、禮貌與風度，不要過分關心自己和別人臨場表現的優劣，縱使某一項目考壞了，也一定要繼續下去，不放棄任何可能獲得錄取的機會。</a:t>
            </a:r>
          </a:p>
          <a:p>
            <a:pPr lvl="1">
              <a:buNone/>
            </a:pPr>
            <a:r>
              <a:rPr lang="en-US" altLang="zh-TW" b="1" dirty="0">
                <a:latin typeface="+mj-ea"/>
                <a:ea typeface="+mj-ea"/>
              </a:rPr>
              <a:t>7. </a:t>
            </a:r>
            <a:r>
              <a:rPr lang="zh-TW" altLang="zh-TW" dirty="0">
                <a:latin typeface="+mj-ea"/>
                <a:ea typeface="+mj-ea"/>
              </a:rPr>
              <a:t>除了學業成績外，特別指出你</a:t>
            </a:r>
            <a:r>
              <a:rPr lang="zh-TW" altLang="zh-TW" b="1" dirty="0">
                <a:solidFill>
                  <a:srgbClr val="FF0000"/>
                </a:solidFill>
                <a:latin typeface="+mj-ea"/>
                <a:ea typeface="+mj-ea"/>
              </a:rPr>
              <a:t>非學業方面的強項和所參與的課外活動</a:t>
            </a:r>
            <a:r>
              <a:rPr lang="zh-TW" altLang="zh-TW" dirty="0">
                <a:latin typeface="+mj-ea"/>
                <a:ea typeface="+mj-ea"/>
              </a:rPr>
              <a:t>。說出你如何能在那幾方面為該校做出貢獻。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latin typeface="+mj-ea"/>
                <a:ea typeface="+mj-ea"/>
              </a:rPr>
              <a:pPr/>
              <a:t>9</a:t>
            </a:fld>
            <a:endParaRPr lang="zh-TW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320</TotalTime>
  <Words>1882</Words>
  <Application>Microsoft Office PowerPoint</Application>
  <PresentationFormat>如螢幕大小 (4:3)</PresentationFormat>
  <Paragraphs>145</Paragraphs>
  <Slides>20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8" baseType="lpstr">
      <vt:lpstr>Calibri</vt:lpstr>
      <vt:lpstr>Gill Sans MT</vt:lpstr>
      <vt:lpstr>Verdana</vt:lpstr>
      <vt:lpstr>Wingdings</vt:lpstr>
      <vt:lpstr>Wingdings 2</vt:lpstr>
      <vt:lpstr>微軟正黑體</vt:lpstr>
      <vt:lpstr>標楷體</vt:lpstr>
      <vt:lpstr>夏至</vt:lpstr>
      <vt:lpstr>推薦甄試應考準備</vt:lpstr>
      <vt:lpstr>面試技巧</vt:lpstr>
      <vt:lpstr>推甄面試準備</vt:lpstr>
      <vt:lpstr>「面試」不代表「口試」！ </vt:lpstr>
      <vt:lpstr>「面試」不代表「口試」！ </vt:lpstr>
      <vt:lpstr>面試應注意事項(1)：</vt:lpstr>
      <vt:lpstr>面試應注意事項(2)：</vt:lpstr>
      <vt:lpstr>面試應注意事項(3)：</vt:lpstr>
      <vt:lpstr>面試應注意事項(4)：</vt:lpstr>
      <vt:lpstr>面試應注意事項(5)：</vt:lpstr>
      <vt:lpstr>面試應注意事項(6)：</vt:lpstr>
      <vt:lpstr>面試應注意事項(7)：</vt:lpstr>
      <vt:lpstr>面試的題型</vt:lpstr>
      <vt:lpstr>面試的題型</vt:lpstr>
      <vt:lpstr>面試的題型</vt:lpstr>
      <vt:lpstr>面試的題型</vt:lpstr>
      <vt:lpstr>面試的題型</vt:lpstr>
      <vt:lpstr>面試的型態</vt:lpstr>
      <vt:lpstr>亞大會資系面試的方式</vt:lpstr>
      <vt:lpstr>面試當下的重點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Melody</dc:creator>
  <cp:lastModifiedBy>陳瓊燕</cp:lastModifiedBy>
  <cp:revision>90</cp:revision>
  <dcterms:modified xsi:type="dcterms:W3CDTF">2026-06-06T01:02:33Z</dcterms:modified>
</cp:coreProperties>
</file>